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  <p:sldMasterId id="2147483790" r:id="rId2"/>
    <p:sldMasterId id="2147483808" r:id="rId3"/>
    <p:sldMasterId id="2147483802" r:id="rId4"/>
    <p:sldMasterId id="2147483814" r:id="rId5"/>
    <p:sldMasterId id="2147483796" r:id="rId6"/>
    <p:sldMasterId id="2147483785" r:id="rId7"/>
    <p:sldMasterId id="2147483818" r:id="rId8"/>
  </p:sldMasterIdLst>
  <p:notesMasterIdLst>
    <p:notesMasterId r:id="rId10"/>
  </p:notesMasterIdLst>
  <p:handoutMasterIdLst>
    <p:handoutMasterId r:id="rId11"/>
  </p:handoutMasterIdLst>
  <p:sldIdLst>
    <p:sldId id="359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145" userDrawn="1">
          <p15:clr>
            <a:srgbClr val="A4A3A4"/>
          </p15:clr>
        </p15:guide>
        <p15:guide id="4" pos="5628">
          <p15:clr>
            <a:srgbClr val="A4A3A4"/>
          </p15:clr>
        </p15:guide>
        <p15:guide id="7" pos="5057" userDrawn="1">
          <p15:clr>
            <a:srgbClr val="A4A3A4"/>
          </p15:clr>
        </p15:guide>
        <p15:guide id="8" orient="horz" pos="604">
          <p15:clr>
            <a:srgbClr val="A4A3A4"/>
          </p15:clr>
        </p15:guide>
        <p15:guide id="10" orient="horz" pos="384">
          <p15:clr>
            <a:srgbClr val="A4A3A4"/>
          </p15:clr>
        </p15:guide>
        <p15:guide id="12" orient="horz" pos="2881">
          <p15:clr>
            <a:srgbClr val="A4A3A4"/>
          </p15:clr>
        </p15:guide>
        <p15:guide id="13" orient="horz" pos="1746">
          <p15:clr>
            <a:srgbClr val="A4A3A4"/>
          </p15:clr>
        </p15:guide>
        <p15:guide id="15" pos="1878">
          <p15:clr>
            <a:srgbClr val="A4A3A4"/>
          </p15:clr>
        </p15:guide>
        <p15:guide id="16" pos="2015">
          <p15:clr>
            <a:srgbClr val="A4A3A4"/>
          </p15:clr>
        </p15:guide>
        <p15:guide id="17">
          <p15:clr>
            <a:srgbClr val="A4A3A4"/>
          </p15:clr>
        </p15:guide>
        <p15:guide id="18" pos="3751">
          <p15:clr>
            <a:srgbClr val="A4A3A4"/>
          </p15:clr>
        </p15:guide>
        <p15:guide id="19" pos="3891">
          <p15:clr>
            <a:srgbClr val="A4A3A4"/>
          </p15:clr>
        </p15:guide>
        <p15:guide id="20" pos="1073">
          <p15:clr>
            <a:srgbClr val="A4A3A4"/>
          </p15:clr>
        </p15:guide>
        <p15:guide id="21" orient="horz" pos="314">
          <p15:clr>
            <a:srgbClr val="A4A3A4"/>
          </p15:clr>
        </p15:guide>
        <p15:guide id="22" orient="horz" pos="2899">
          <p15:clr>
            <a:srgbClr val="A4A3A4"/>
          </p15:clr>
        </p15:guide>
        <p15:guide id="23" orient="horz" pos="1409">
          <p15:clr>
            <a:srgbClr val="A4A3A4"/>
          </p15:clr>
        </p15:guide>
        <p15:guide id="24" orient="horz" pos="617">
          <p15:clr>
            <a:srgbClr val="A4A3A4"/>
          </p15:clr>
        </p15:guide>
        <p15:guide id="25" orient="horz" pos="430">
          <p15:clr>
            <a:srgbClr val="A4A3A4"/>
          </p15:clr>
        </p15:guide>
        <p15:guide id="26" orient="horz" pos="1306">
          <p15:clr>
            <a:srgbClr val="A4A3A4"/>
          </p15:clr>
        </p15:guide>
        <p15:guide id="27" orient="horz" pos="2099">
          <p15:clr>
            <a:srgbClr val="A4A3A4"/>
          </p15:clr>
        </p15:guide>
        <p15:guide id="28" orient="horz" pos="2205">
          <p15:clr>
            <a:srgbClr val="A4A3A4"/>
          </p15:clr>
        </p15:guide>
        <p15:guide id="29" pos="107">
          <p15:clr>
            <a:srgbClr val="A4A3A4"/>
          </p15:clr>
        </p15:guide>
        <p15:guide id="30" pos="5656">
          <p15:clr>
            <a:srgbClr val="A4A3A4"/>
          </p15:clr>
        </p15:guide>
        <p15:guide id="31" pos="1888">
          <p15:clr>
            <a:srgbClr val="A4A3A4"/>
          </p15:clr>
        </p15:guide>
        <p15:guide id="32" pos="1991">
          <p15:clr>
            <a:srgbClr val="A4A3A4"/>
          </p15:clr>
        </p15:guide>
        <p15:guide id="33" pos="3775">
          <p15:clr>
            <a:srgbClr val="A4A3A4"/>
          </p15:clr>
        </p15:guide>
        <p15:guide id="34" pos="3879">
          <p15:clr>
            <a:srgbClr val="A4A3A4"/>
          </p15:clr>
        </p15:guide>
        <p15:guide id="35" pos="1072">
          <p15:clr>
            <a:srgbClr val="A4A3A4"/>
          </p15:clr>
        </p15:guide>
        <p15:guide id="36" pos="9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9C2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55" autoAdjust="0"/>
    <p:restoredTop sz="94686"/>
  </p:normalViewPr>
  <p:slideViewPr>
    <p:cSldViewPr snapToGrid="0" showGuides="1">
      <p:cViewPr varScale="1">
        <p:scale>
          <a:sx n="93" d="100"/>
          <a:sy n="93" d="100"/>
        </p:scale>
        <p:origin x="828" y="66"/>
      </p:cViewPr>
      <p:guideLst>
        <p:guide pos="145"/>
        <p:guide pos="5628"/>
        <p:guide pos="5057"/>
        <p:guide orient="horz" pos="604"/>
        <p:guide orient="horz" pos="384"/>
        <p:guide orient="horz" pos="2881"/>
        <p:guide orient="horz" pos="1746"/>
        <p:guide pos="1878"/>
        <p:guide pos="2015"/>
        <p:guide/>
        <p:guide pos="3751"/>
        <p:guide pos="3891"/>
        <p:guide pos="1073"/>
        <p:guide orient="horz" pos="314"/>
        <p:guide orient="horz" pos="2899"/>
        <p:guide orient="horz" pos="1409"/>
        <p:guide orient="horz" pos="617"/>
        <p:guide orient="horz" pos="430"/>
        <p:guide orient="horz" pos="1306"/>
        <p:guide orient="horz" pos="2099"/>
        <p:guide orient="horz" pos="2205"/>
        <p:guide pos="107"/>
        <p:guide pos="5656"/>
        <p:guide pos="1888"/>
        <p:guide pos="1991"/>
        <p:guide pos="3775"/>
        <p:guide pos="3879"/>
        <p:guide pos="1072"/>
        <p:guide pos="9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-3630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AA1C3C-72B1-46EF-898B-77EBCC3F7287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7769F3-AC92-4754-AD33-C89CDA2BB100}">
      <dgm:prSet phldrT="[Текст]"/>
      <dgm:spPr/>
      <dgm:t>
        <a:bodyPr/>
        <a:lstStyle/>
        <a:p>
          <a:r>
            <a:rPr lang="ru-RU"/>
            <a:t>Работник</a:t>
          </a:r>
        </a:p>
      </dgm:t>
    </dgm:pt>
    <dgm:pt modelId="{B7F2A777-74DE-46A2-B94D-CA5669EEBD41}" type="parTrans" cxnId="{D205ADDA-D6C2-4D3C-A09E-520A811D8FFD}">
      <dgm:prSet/>
      <dgm:spPr/>
      <dgm:t>
        <a:bodyPr/>
        <a:lstStyle/>
        <a:p>
          <a:endParaRPr lang="ru-RU"/>
        </a:p>
      </dgm:t>
    </dgm:pt>
    <dgm:pt modelId="{67679A6A-2114-4B2D-BD7A-B1868AB8B84A}" type="sibTrans" cxnId="{D205ADDA-D6C2-4D3C-A09E-520A811D8FFD}">
      <dgm:prSet/>
      <dgm:spPr/>
      <dgm:t>
        <a:bodyPr/>
        <a:lstStyle/>
        <a:p>
          <a:endParaRPr lang="ru-RU"/>
        </a:p>
      </dgm:t>
    </dgm:pt>
    <dgm:pt modelId="{A434F884-56EE-4F77-89B7-EF97D3839F85}">
      <dgm:prSet phldrT="[Текст]"/>
      <dgm:spPr/>
      <dgm:t>
        <a:bodyPr/>
        <a:lstStyle/>
        <a:p>
          <a:r>
            <a:rPr lang="ru-RU" dirty="0"/>
            <a:t>Специалисты структурных подразделений Общества </a:t>
          </a:r>
        </a:p>
      </dgm:t>
    </dgm:pt>
    <dgm:pt modelId="{E00A6DB2-1D43-4364-9E13-A95E9F60982B}" type="parTrans" cxnId="{DA39EFBE-8917-4916-AC73-2E53044A0942}">
      <dgm:prSet/>
      <dgm:spPr/>
      <dgm:t>
        <a:bodyPr/>
        <a:lstStyle/>
        <a:p>
          <a:endParaRPr lang="ru-RU"/>
        </a:p>
      </dgm:t>
    </dgm:pt>
    <dgm:pt modelId="{8A86D62C-36C1-4A41-BBFB-DD9D988EA939}" type="sibTrans" cxnId="{DA39EFBE-8917-4916-AC73-2E53044A0942}">
      <dgm:prSet/>
      <dgm:spPr/>
      <dgm:t>
        <a:bodyPr/>
        <a:lstStyle/>
        <a:p>
          <a:endParaRPr lang="ru-RU"/>
        </a:p>
      </dgm:t>
    </dgm:pt>
    <dgm:pt modelId="{7E775852-E59F-45ED-91D1-C4365CA3CD77}">
      <dgm:prSet phldrT="[Текст]"/>
      <dgm:spPr/>
      <dgm:t>
        <a:bodyPr/>
        <a:lstStyle/>
        <a:p>
          <a:r>
            <a:rPr lang="ru-RU"/>
            <a:t>Медико-санитарная часть</a:t>
          </a:r>
        </a:p>
      </dgm:t>
    </dgm:pt>
    <dgm:pt modelId="{5B94B36E-6565-4A09-A4CE-D36A2DA2B746}" type="parTrans" cxnId="{F66A02A5-F077-4588-AC61-EEC7F2E71D12}">
      <dgm:prSet/>
      <dgm:spPr/>
      <dgm:t>
        <a:bodyPr/>
        <a:lstStyle/>
        <a:p>
          <a:endParaRPr lang="ru-RU"/>
        </a:p>
      </dgm:t>
    </dgm:pt>
    <dgm:pt modelId="{107A4E3F-F8F3-43FB-8BF2-03632D05E806}" type="sibTrans" cxnId="{F66A02A5-F077-4588-AC61-EEC7F2E71D12}">
      <dgm:prSet/>
      <dgm:spPr/>
      <dgm:t>
        <a:bodyPr/>
        <a:lstStyle/>
        <a:p>
          <a:endParaRPr lang="ru-RU"/>
        </a:p>
      </dgm:t>
    </dgm:pt>
    <dgm:pt modelId="{433CD22E-CB3C-46BB-B870-67137E115DEC}" type="pres">
      <dgm:prSet presAssocID="{D7AA1C3C-72B1-46EF-898B-77EBCC3F728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D5AEB77-6424-4155-9C7C-010F74ED4C3D}" type="pres">
      <dgm:prSet presAssocID="{607769F3-AC92-4754-AD33-C89CDA2BB100}" presName="composite" presStyleCnt="0"/>
      <dgm:spPr/>
    </dgm:pt>
    <dgm:pt modelId="{9106155A-A11D-4176-8BAC-A63B58C081CA}" type="pres">
      <dgm:prSet presAssocID="{607769F3-AC92-4754-AD33-C89CDA2BB100}" presName="bentUpArrow1" presStyleLbl="alignImgPlace1" presStyleIdx="0" presStyleCnt="2" custScaleX="74428" custScaleY="88495" custLinFactNeighborX="-79129" custLinFactNeighborY="-12074"/>
      <dgm:spPr/>
    </dgm:pt>
    <dgm:pt modelId="{78417BD0-E729-4A05-A329-62845FC6AE67}" type="pres">
      <dgm:prSet presAssocID="{607769F3-AC92-4754-AD33-C89CDA2BB100}" presName="ParentText" presStyleLbl="node1" presStyleIdx="0" presStyleCnt="3" custScaleX="81433" custScaleY="80225" custLinFactNeighborX="-81427" custLinFactNeighborY="454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41561-34C6-4779-AE87-3822AFEFC834}" type="pres">
      <dgm:prSet presAssocID="{607769F3-AC92-4754-AD33-C89CDA2BB100}" presName="ChildText" presStyleLbl="revTx" presStyleIdx="0" presStyleCnt="2" custScaleX="230881" custScaleY="85034" custLinFactNeighborX="55437" custLinFactNeighborY="11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DC570E-678D-41C6-BB70-2BF5E8030FC6}" type="pres">
      <dgm:prSet presAssocID="{67679A6A-2114-4B2D-BD7A-B1868AB8B84A}" presName="sibTrans" presStyleCnt="0"/>
      <dgm:spPr/>
    </dgm:pt>
    <dgm:pt modelId="{3205C362-50DB-4971-89AE-2DBCC602A4C7}" type="pres">
      <dgm:prSet presAssocID="{A434F884-56EE-4F77-89B7-EF97D3839F85}" presName="composite" presStyleCnt="0"/>
      <dgm:spPr/>
    </dgm:pt>
    <dgm:pt modelId="{FD55EC2F-8953-4256-A8F3-F0BB9670C46C}" type="pres">
      <dgm:prSet presAssocID="{A434F884-56EE-4F77-89B7-EF97D3839F85}" presName="bentUpArrow1" presStyleLbl="alignImgPlace1" presStyleIdx="1" presStyleCnt="2" custScaleX="82458" custScaleY="78939" custLinFactX="-4579" custLinFactNeighborX="-100000" custLinFactNeighborY="-12440"/>
      <dgm:spPr/>
    </dgm:pt>
    <dgm:pt modelId="{231AFE56-232A-45A2-914F-4D536DE45BD9}" type="pres">
      <dgm:prSet presAssocID="{A434F884-56EE-4F77-89B7-EF97D3839F85}" presName="ParentText" presStyleLbl="node1" presStyleIdx="1" presStyleCnt="3" custScaleX="76642" custScaleY="74847" custLinFactNeighborX="-95828" custLinFactNeighborY="864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00A06-B1F2-4BEF-8E5C-568CD432C4E7}" type="pres">
      <dgm:prSet presAssocID="{A434F884-56EE-4F77-89B7-EF97D3839F85}" presName="ChildText" presStyleLbl="revTx" presStyleIdx="1" presStyleCnt="2" custScaleX="282018" custScaleY="91414" custLinFactNeighborX="44907" custLinFactNeighborY="-1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913F63-5015-40D5-8BB0-9629729F7580}" type="pres">
      <dgm:prSet presAssocID="{8A86D62C-36C1-4A41-BBFB-DD9D988EA939}" presName="sibTrans" presStyleCnt="0"/>
      <dgm:spPr/>
    </dgm:pt>
    <dgm:pt modelId="{9F7DC045-4EA4-4C14-9912-5D950EEA27DC}" type="pres">
      <dgm:prSet presAssocID="{7E775852-E59F-45ED-91D1-C4365CA3CD77}" presName="composite" presStyleCnt="0"/>
      <dgm:spPr/>
    </dgm:pt>
    <dgm:pt modelId="{D5B40B77-B27B-4708-9074-A4BCD8029A2B}" type="pres">
      <dgm:prSet presAssocID="{7E775852-E59F-45ED-91D1-C4365CA3CD77}" presName="ParentText" presStyleLbl="node1" presStyleIdx="2" presStyleCnt="3" custScaleX="57208" custScaleY="116733" custLinFactX="-11138" custLinFactNeighborX="-100000" custLinFactNeighborY="-146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6A02A5-F077-4588-AC61-EEC7F2E71D12}" srcId="{D7AA1C3C-72B1-46EF-898B-77EBCC3F7287}" destId="{7E775852-E59F-45ED-91D1-C4365CA3CD77}" srcOrd="2" destOrd="0" parTransId="{5B94B36E-6565-4A09-A4CE-D36A2DA2B746}" sibTransId="{107A4E3F-F8F3-43FB-8BF2-03632D05E806}"/>
    <dgm:cxn modelId="{B3B6DAA4-8F02-4C15-9986-58FE62F8CA95}" type="presOf" srcId="{A434F884-56EE-4F77-89B7-EF97D3839F85}" destId="{231AFE56-232A-45A2-914F-4D536DE45BD9}" srcOrd="0" destOrd="0" presId="urn:microsoft.com/office/officeart/2005/8/layout/StepDownProcess"/>
    <dgm:cxn modelId="{DA39EFBE-8917-4916-AC73-2E53044A0942}" srcId="{D7AA1C3C-72B1-46EF-898B-77EBCC3F7287}" destId="{A434F884-56EE-4F77-89B7-EF97D3839F85}" srcOrd="1" destOrd="0" parTransId="{E00A6DB2-1D43-4364-9E13-A95E9F60982B}" sibTransId="{8A86D62C-36C1-4A41-BBFB-DD9D988EA939}"/>
    <dgm:cxn modelId="{29C3D1DA-B963-48A0-AF8A-5D350D634B76}" type="presOf" srcId="{D7AA1C3C-72B1-46EF-898B-77EBCC3F7287}" destId="{433CD22E-CB3C-46BB-B870-67137E115DEC}" srcOrd="0" destOrd="0" presId="urn:microsoft.com/office/officeart/2005/8/layout/StepDownProcess"/>
    <dgm:cxn modelId="{1BE733C6-129B-49B1-B323-1EC3EB83CB1B}" type="presOf" srcId="{7E775852-E59F-45ED-91D1-C4365CA3CD77}" destId="{D5B40B77-B27B-4708-9074-A4BCD8029A2B}" srcOrd="0" destOrd="0" presId="urn:microsoft.com/office/officeart/2005/8/layout/StepDownProcess"/>
    <dgm:cxn modelId="{8ADC7E08-C88D-4216-97EC-E792969EE5DF}" type="presOf" srcId="{607769F3-AC92-4754-AD33-C89CDA2BB100}" destId="{78417BD0-E729-4A05-A329-62845FC6AE67}" srcOrd="0" destOrd="0" presId="urn:microsoft.com/office/officeart/2005/8/layout/StepDownProcess"/>
    <dgm:cxn modelId="{D205ADDA-D6C2-4D3C-A09E-520A811D8FFD}" srcId="{D7AA1C3C-72B1-46EF-898B-77EBCC3F7287}" destId="{607769F3-AC92-4754-AD33-C89CDA2BB100}" srcOrd="0" destOrd="0" parTransId="{B7F2A777-74DE-46A2-B94D-CA5669EEBD41}" sibTransId="{67679A6A-2114-4B2D-BD7A-B1868AB8B84A}"/>
    <dgm:cxn modelId="{0BD63656-D454-414F-9552-0BE5E90D4FFB}" type="presParOf" srcId="{433CD22E-CB3C-46BB-B870-67137E115DEC}" destId="{0D5AEB77-6424-4155-9C7C-010F74ED4C3D}" srcOrd="0" destOrd="0" presId="urn:microsoft.com/office/officeart/2005/8/layout/StepDownProcess"/>
    <dgm:cxn modelId="{2ED4F552-9DC2-440B-9407-11483703383B}" type="presParOf" srcId="{0D5AEB77-6424-4155-9C7C-010F74ED4C3D}" destId="{9106155A-A11D-4176-8BAC-A63B58C081CA}" srcOrd="0" destOrd="0" presId="urn:microsoft.com/office/officeart/2005/8/layout/StepDownProcess"/>
    <dgm:cxn modelId="{212CD420-EA02-4360-9BC7-F1819E552849}" type="presParOf" srcId="{0D5AEB77-6424-4155-9C7C-010F74ED4C3D}" destId="{78417BD0-E729-4A05-A329-62845FC6AE67}" srcOrd="1" destOrd="0" presId="urn:microsoft.com/office/officeart/2005/8/layout/StepDownProcess"/>
    <dgm:cxn modelId="{0A36A536-59CE-44B5-84F2-3AF93CF8ED2A}" type="presParOf" srcId="{0D5AEB77-6424-4155-9C7C-010F74ED4C3D}" destId="{34141561-34C6-4779-AE87-3822AFEFC834}" srcOrd="2" destOrd="0" presId="urn:microsoft.com/office/officeart/2005/8/layout/StepDownProcess"/>
    <dgm:cxn modelId="{F0FB0719-4193-4FF3-B061-ED2918F70D36}" type="presParOf" srcId="{433CD22E-CB3C-46BB-B870-67137E115DEC}" destId="{B0DC570E-678D-41C6-BB70-2BF5E8030FC6}" srcOrd="1" destOrd="0" presId="urn:microsoft.com/office/officeart/2005/8/layout/StepDownProcess"/>
    <dgm:cxn modelId="{06C3B317-1240-4159-BC8D-AFDFB51DEEE9}" type="presParOf" srcId="{433CD22E-CB3C-46BB-B870-67137E115DEC}" destId="{3205C362-50DB-4971-89AE-2DBCC602A4C7}" srcOrd="2" destOrd="0" presId="urn:microsoft.com/office/officeart/2005/8/layout/StepDownProcess"/>
    <dgm:cxn modelId="{438DBD6A-9DFC-4602-BC05-718504C6C1A3}" type="presParOf" srcId="{3205C362-50DB-4971-89AE-2DBCC602A4C7}" destId="{FD55EC2F-8953-4256-A8F3-F0BB9670C46C}" srcOrd="0" destOrd="0" presId="urn:microsoft.com/office/officeart/2005/8/layout/StepDownProcess"/>
    <dgm:cxn modelId="{6BF85FD8-5834-4F65-ABDC-1E6ED673A4D8}" type="presParOf" srcId="{3205C362-50DB-4971-89AE-2DBCC602A4C7}" destId="{231AFE56-232A-45A2-914F-4D536DE45BD9}" srcOrd="1" destOrd="0" presId="urn:microsoft.com/office/officeart/2005/8/layout/StepDownProcess"/>
    <dgm:cxn modelId="{CE2D1E04-0E53-43C7-9A49-6B52890E6102}" type="presParOf" srcId="{3205C362-50DB-4971-89AE-2DBCC602A4C7}" destId="{D0A00A06-B1F2-4BEF-8E5C-568CD432C4E7}" srcOrd="2" destOrd="0" presId="urn:microsoft.com/office/officeart/2005/8/layout/StepDownProcess"/>
    <dgm:cxn modelId="{ADCAB8CF-B07C-4530-B2FD-E3CFD58131CB}" type="presParOf" srcId="{433CD22E-CB3C-46BB-B870-67137E115DEC}" destId="{33913F63-5015-40D5-8BB0-9629729F7580}" srcOrd="3" destOrd="0" presId="urn:microsoft.com/office/officeart/2005/8/layout/StepDownProcess"/>
    <dgm:cxn modelId="{409160EE-C707-4E15-BB8E-830858912376}" type="presParOf" srcId="{433CD22E-CB3C-46BB-B870-67137E115DEC}" destId="{9F7DC045-4EA4-4C14-9912-5D950EEA27DC}" srcOrd="4" destOrd="0" presId="urn:microsoft.com/office/officeart/2005/8/layout/StepDownProcess"/>
    <dgm:cxn modelId="{1BA5304B-7232-4E49-BEF0-0A984682D436}" type="presParOf" srcId="{9F7DC045-4EA4-4C14-9912-5D950EEA27DC}" destId="{D5B40B77-B27B-4708-9074-A4BCD8029A2B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06155A-A11D-4176-8BAC-A63B58C081CA}">
      <dsp:nvSpPr>
        <dsp:cNvPr id="0" name=""/>
        <dsp:cNvSpPr/>
      </dsp:nvSpPr>
      <dsp:spPr>
        <a:xfrm rot="5400000">
          <a:off x="758669" y="1131639"/>
          <a:ext cx="964163" cy="92318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417BD0-E729-4A05-A329-62845FC6AE67}">
      <dsp:nvSpPr>
        <dsp:cNvPr id="0" name=""/>
        <dsp:cNvSpPr/>
      </dsp:nvSpPr>
      <dsp:spPr>
        <a:xfrm>
          <a:off x="65651" y="82133"/>
          <a:ext cx="1493559" cy="102993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Работник</a:t>
          </a:r>
        </a:p>
      </dsp:txBody>
      <dsp:txXfrm>
        <a:off x="115937" y="132419"/>
        <a:ext cx="1392987" cy="929363"/>
      </dsp:txXfrm>
    </dsp:sp>
    <dsp:sp modelId="{34141561-34C6-4779-AE87-3822AFEFC834}">
      <dsp:nvSpPr>
        <dsp:cNvPr id="0" name=""/>
        <dsp:cNvSpPr/>
      </dsp:nvSpPr>
      <dsp:spPr>
        <a:xfrm>
          <a:off x="3089488" y="221065"/>
          <a:ext cx="3079830" cy="882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5EC2F-8953-4256-A8F3-F0BB9670C46C}">
      <dsp:nvSpPr>
        <dsp:cNvPr id="0" name=""/>
        <dsp:cNvSpPr/>
      </dsp:nvSpPr>
      <dsp:spPr>
        <a:xfrm rot="5400000">
          <a:off x="2309059" y="2295859"/>
          <a:ext cx="860049" cy="10227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1AFE56-232A-45A2-914F-4D536DE45BD9}">
      <dsp:nvSpPr>
        <dsp:cNvPr id="0" name=""/>
        <dsp:cNvSpPr/>
      </dsp:nvSpPr>
      <dsp:spPr>
        <a:xfrm>
          <a:off x="1659467" y="1387299"/>
          <a:ext cx="1405688" cy="96089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Специалисты структурных подразделений Общества </a:t>
          </a:r>
        </a:p>
      </dsp:txBody>
      <dsp:txXfrm>
        <a:off x="1706382" y="1434214"/>
        <a:ext cx="1311858" cy="867061"/>
      </dsp:txXfrm>
    </dsp:sp>
    <dsp:sp modelId="{D0A00A06-B1F2-4BEF-8E5C-568CD432C4E7}">
      <dsp:nvSpPr>
        <dsp:cNvPr id="0" name=""/>
        <dsp:cNvSpPr/>
      </dsp:nvSpPr>
      <dsp:spPr>
        <a:xfrm>
          <a:off x="4421962" y="1261804"/>
          <a:ext cx="3761970" cy="948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B40B77-B27B-4708-9074-A4BCD8029A2B}">
      <dsp:nvSpPr>
        <dsp:cNvPr id="0" name=""/>
        <dsp:cNvSpPr/>
      </dsp:nvSpPr>
      <dsp:spPr>
        <a:xfrm>
          <a:off x="3236611" y="2254071"/>
          <a:ext cx="1049249" cy="149862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Медико-санитарная часть</a:t>
          </a:r>
        </a:p>
      </dsp:txBody>
      <dsp:txXfrm>
        <a:off x="3287840" y="2305300"/>
        <a:ext cx="946791" cy="1396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E431C-8C36-4D7E-B9EF-A81810C5439C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F8D38-B759-4F71-8C75-97855087A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626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0C1DF-F1E7-4F55-A84B-C146222D7CE7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185DB-A00E-4AF3-B661-15E025881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4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3"/>
          </p:nvPr>
        </p:nvSpPr>
        <p:spPr>
          <a:xfrm>
            <a:off x="6143033" y="910908"/>
            <a:ext cx="283586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583578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50813" y="2173610"/>
            <a:ext cx="8828087" cy="242855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3"/>
          </p:nvPr>
        </p:nvSpPr>
        <p:spPr>
          <a:xfrm>
            <a:off x="6143033" y="910908"/>
            <a:ext cx="283586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583578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50813" y="2173610"/>
            <a:ext cx="8828087" cy="242855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4" y="910908"/>
            <a:ext cx="2716140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5835788" cy="3713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150813" y="910908"/>
            <a:ext cx="1155473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1553540" y="910908"/>
            <a:ext cx="7279699" cy="3713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150813" y="910908"/>
            <a:ext cx="1155473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2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1553540" y="2164599"/>
            <a:ext cx="7279699" cy="24375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2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2532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2532" y="1"/>
            <a:ext cx="7279700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50813" y="2173610"/>
            <a:ext cx="8828087" cy="24285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2532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2532" y="1"/>
            <a:ext cx="7279700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2532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2532" y="1"/>
            <a:ext cx="7279700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52532" y="910908"/>
            <a:ext cx="7277100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2532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1552532" y="910908"/>
            <a:ext cx="7277100" cy="37131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 smtClean="0"/>
              <a:t>НАЗВАНИЕ ПРЕЗЕНТАЦИИ</a:t>
            </a:r>
          </a:p>
        </p:txBody>
      </p:sp>
      <p:sp>
        <p:nvSpPr>
          <p:cNvPr id="4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2532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6934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3"/>
          </p:nvPr>
        </p:nvSpPr>
        <p:spPr>
          <a:xfrm>
            <a:off x="6143033" y="910908"/>
            <a:ext cx="283586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298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583578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27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50813" y="2173610"/>
            <a:ext cx="8828087" cy="242855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5720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3540" y="4859755"/>
            <a:ext cx="727710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96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emf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emf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emf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emf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emf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-2" y="4783500"/>
            <a:ext cx="9144002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" y="4783500"/>
            <a:ext cx="1374778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/>
        </p:nvSpPr>
        <p:spPr bwMode="auto">
          <a:xfrm>
            <a:off x="1374776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4" name="Номер слайда 3"/>
          <p:cNvSpPr txBox="1">
            <a:spLocks/>
          </p:cNvSpPr>
          <p:nvPr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2" name="Rectangle 7"/>
          <p:cNvSpPr>
            <a:spLocks noChangeArrowheads="1"/>
          </p:cNvSpPr>
          <p:nvPr userDrawn="1"/>
        </p:nvSpPr>
        <p:spPr bwMode="auto">
          <a:xfrm>
            <a:off x="2" y="1"/>
            <a:ext cx="137477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pic>
        <p:nvPicPr>
          <p:cNvPr id="23" name="Picture 3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40400" y="108000"/>
            <a:ext cx="1058400" cy="58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374776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20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-2" y="4783500"/>
            <a:ext cx="9144002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" y="4783500"/>
            <a:ext cx="1374778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/>
        </p:nvSpPr>
        <p:spPr bwMode="auto">
          <a:xfrm>
            <a:off x="1374776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4" name="Номер слайда 3"/>
          <p:cNvSpPr txBox="1">
            <a:spLocks/>
          </p:cNvSpPr>
          <p:nvPr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2" y="1"/>
            <a:ext cx="137477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40400" y="108000"/>
            <a:ext cx="1058400" cy="58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374776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20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2997200" y="0"/>
            <a:ext cx="6146800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-2" y="4783500"/>
            <a:ext cx="9144002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" y="4783500"/>
            <a:ext cx="1374778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Line 7"/>
          <p:cNvSpPr>
            <a:spLocks noChangeShapeType="1"/>
          </p:cNvSpPr>
          <p:nvPr/>
        </p:nvSpPr>
        <p:spPr bwMode="auto">
          <a:xfrm>
            <a:off x="1374776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4" name="Номер слайда 3"/>
          <p:cNvSpPr txBox="1">
            <a:spLocks/>
          </p:cNvSpPr>
          <p:nvPr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2" y="1"/>
            <a:ext cx="137477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400" y="108000"/>
            <a:ext cx="1058400" cy="58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374776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5" name="Line 16"/>
          <p:cNvSpPr>
            <a:spLocks noChangeShapeType="1"/>
          </p:cNvSpPr>
          <p:nvPr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1" r:id="rId2"/>
    <p:sldLayoutId id="214748381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20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374776" y="0"/>
            <a:ext cx="7769224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" y="4783500"/>
            <a:ext cx="1374778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4" name="Номер слайда 3"/>
          <p:cNvSpPr txBox="1">
            <a:spLocks/>
          </p:cNvSpPr>
          <p:nvPr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2" y="1"/>
            <a:ext cx="137477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400" y="108000"/>
            <a:ext cx="1058400" cy="58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374776" y="0"/>
            <a:ext cx="0" cy="5143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1155473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20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374776" y="2073274"/>
            <a:ext cx="7769224" cy="307022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" y="4783500"/>
            <a:ext cx="1374778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4" name="Номер слайда 3"/>
          <p:cNvSpPr txBox="1">
            <a:spLocks/>
          </p:cNvSpPr>
          <p:nvPr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2" y="1"/>
            <a:ext cx="137477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400" y="108000"/>
            <a:ext cx="1058400" cy="58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374776" y="0"/>
            <a:ext cx="0" cy="5143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11623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20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-2" y="2073275"/>
            <a:ext cx="9144002" cy="307022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" y="4783500"/>
            <a:ext cx="1374778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2532" y="1"/>
            <a:ext cx="7279700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11623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/>
        </p:nvSpPr>
        <p:spPr bwMode="auto">
          <a:xfrm>
            <a:off x="1383680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4" name="Номер слайда 3"/>
          <p:cNvSpPr txBox="1">
            <a:spLocks/>
          </p:cNvSpPr>
          <p:nvPr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2" y="1"/>
            <a:ext cx="137477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400" y="108000"/>
            <a:ext cx="1058400" cy="58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374776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800" r:id="rId2"/>
    <p:sldLayoutId id="214748380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20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" y="4783500"/>
            <a:ext cx="9144002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2532" y="910908"/>
            <a:ext cx="7277100" cy="371316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lvl="0"/>
            <a:r>
              <a:rPr lang="ru-RU" dirty="0" smtClean="0"/>
              <a:t>НАЗВАНИЕ ПРЕЗЕНТАЦИИ</a:t>
            </a:r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" y="1"/>
            <a:ext cx="137477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400" y="108000"/>
            <a:ext cx="1058400" cy="58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1371442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20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b="1" kern="120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-2" y="4783500"/>
            <a:ext cx="9144002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" y="4783500"/>
            <a:ext cx="1374778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1" name="Line 7"/>
          <p:cNvSpPr>
            <a:spLocks noChangeShapeType="1"/>
          </p:cNvSpPr>
          <p:nvPr/>
        </p:nvSpPr>
        <p:spPr bwMode="auto">
          <a:xfrm>
            <a:off x="1374776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Номер слайда 3"/>
          <p:cNvSpPr txBox="1">
            <a:spLocks/>
          </p:cNvSpPr>
          <p:nvPr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fld id="{E4274F02-7521-4F9B-A76E-13D583AC38B1}" type="slidenum">
              <a:rPr lang="ru-RU" sz="1400" b="1" smtClean="0">
                <a:solidFill>
                  <a:prstClr val="white"/>
                </a:solidFill>
                <a:latin typeface="Arial Narrow" pitchFamily="34" charset="0"/>
              </a:rPr>
              <a:pPr>
                <a:defRPr/>
              </a:pPr>
              <a:t>‹#›</a:t>
            </a:fld>
            <a:endParaRPr lang="ru-RU" sz="1400" b="1" dirty="0" smtClean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2" y="1"/>
            <a:ext cx="137477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40400" y="108000"/>
            <a:ext cx="1058400" cy="58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540" y="1"/>
            <a:ext cx="7278692" cy="737238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374776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91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20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/>
              <a:t>II этап</a:t>
            </a:r>
            <a:r>
              <a:rPr lang="ru-RU" sz="1600" b="1" dirty="0" smtClean="0"/>
              <a:t>: оформление </a:t>
            </a:r>
            <a:r>
              <a:rPr lang="ru-RU" sz="1600" b="1" dirty="0"/>
              <a:t>документов на стоматологическую помощь работников, имеющих положительное решение СМК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02182248"/>
              </p:ext>
            </p:extLst>
          </p:nvPr>
        </p:nvGraphicFramePr>
        <p:xfrm>
          <a:off x="0" y="810522"/>
          <a:ext cx="9143999" cy="3964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35759" y="821795"/>
            <a:ext cx="74998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 Обращение к врачу-стоматологу МСЧ </a:t>
            </a: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для оформления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медицинского заключения.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 Самостоятельное оформление заявлений и согласий работником, при участии кадровых </a:t>
            </a: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служб (проставление на заявлении МТС).</a:t>
            </a:r>
            <a:endParaRPr lang="ru-RU" sz="1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 Передача пакета документов за 3 недели до планируемой даты получения стоматологической помощи в МСЧ.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Самостоятельно записаться на прием в медицинскую организацию из числа медицинских организаций, определенных договором ДМС.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 Самоконтроль наличия индивидуального лимита и его расхода по договору ДМС в  медицинской организации в течение всего периода лечения.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 Запрос в медицинской организации документов по окончанию лечения. Далее обращение в врачу-стоматологу МСЧ для оформления справки об окончании лечения.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05574" y="2218257"/>
            <a:ext cx="58487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Обеспечивают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информирование работников о решении СМК.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течении года информируют МСЧ о замене кандидатов, указанных в годовой заявке, в случае отказа от стоматологического лечения работника по уважительным причинам за 3 недели до начала плановой даты обращения работника в медицинское учреждение.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92506" y="2949518"/>
            <a:ext cx="47431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Обеспечивает оформление гарантийных писем в страховую компанию с установленным индивидуальным лимитом.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В течение года контролирует лимит по статье: «Стоматология» по договору ДМС. </a:t>
            </a:r>
            <a:endParaRPr lang="ru-RU" sz="10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случае высвобождения лимита за счет оконченного лечения, подтвержденного документально, оформляют гарантийные письма на работников из листа ожидания при предоставлении ими в оперативном порядке необходимого пакета документов.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По итогам года направляет руководителям филиалов, руководителям структурных подразделений администрации и при администрации Общества сведения о работниках, которые не обратились за медицинской помощью в медицинские организации для лечения и/или протезирования зубов по договору ДМС при </a:t>
            </a: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наличии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гарантийных писем.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24299" y="4731735"/>
            <a:ext cx="75455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СТОМАТОЛОГИЧЕСКАЯ ПОМОЩЬ ПО ДОГОВОРУ ДМС»</a:t>
            </a:r>
            <a:endParaRPr lang="ru-RU" sz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64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0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2013</TotalTime>
  <Words>271</Words>
  <Application>Microsoft Office PowerPoint</Application>
  <PresentationFormat>Экран (16:9)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</vt:i4>
      </vt:variant>
    </vt:vector>
  </HeadingPairs>
  <TitlesOfParts>
    <vt:vector size="12" baseType="lpstr">
      <vt:lpstr>Arial</vt:lpstr>
      <vt:lpstr>Arial Narrow</vt:lpstr>
      <vt:lpstr>Calibri</vt:lpstr>
      <vt:lpstr>7_Специальное оформление</vt:lpstr>
      <vt:lpstr>8_Специальное оформление</vt:lpstr>
      <vt:lpstr>12_Специальное оформление</vt:lpstr>
      <vt:lpstr>11_Специальное оформление</vt:lpstr>
      <vt:lpstr>13_Специальное оформление</vt:lpstr>
      <vt:lpstr>10_Специальное оформление</vt:lpstr>
      <vt:lpstr>9_Специальное оформление</vt:lpstr>
      <vt:lpstr>21_Специальное оформление</vt:lpstr>
      <vt:lpstr>II этап: оформление документов на стоматологическую помощь работников, имеющих положительное решение СМК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julia</dc:creator>
  <cp:lastModifiedBy>User</cp:lastModifiedBy>
  <cp:revision>174</cp:revision>
  <dcterms:created xsi:type="dcterms:W3CDTF">2016-02-05T10:31:15Z</dcterms:created>
  <dcterms:modified xsi:type="dcterms:W3CDTF">2022-05-11T09:49:10Z</dcterms:modified>
</cp:coreProperties>
</file>